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60" r:id="rId3"/>
    <p:sldId id="257" r:id="rId4"/>
    <p:sldId id="267" r:id="rId5"/>
    <p:sldId id="258" r:id="rId6"/>
    <p:sldId id="261" r:id="rId7"/>
    <p:sldId id="262" r:id="rId8"/>
    <p:sldId id="263" r:id="rId9"/>
    <p:sldId id="259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1429"/>
  </p:normalViewPr>
  <p:slideViewPr>
    <p:cSldViewPr snapToGrid="0" snapToObjects="1">
      <p:cViewPr varScale="1">
        <p:scale>
          <a:sx n="64" d="100"/>
          <a:sy n="64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311EA22-B7A3-5C4F-BA42-47D7BD0D078C}" type="datetimeFigureOut">
              <a:rPr lang="en-CA" smtClean="0"/>
              <a:t>2020-03-03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171C2E3-11E9-1C41-8BFE-4B7E597B29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12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latin typeface="Cooper Black" charset="0"/>
                <a:ea typeface="Cooper Black" charset="0"/>
                <a:cs typeface="Cooper Black" charset="0"/>
              </a:rPr>
              <a:t>Reflexive Verbs with Passé </a:t>
            </a:r>
            <a:r>
              <a:rPr lang="en-CA" smtClean="0">
                <a:latin typeface="Cooper Black" charset="0"/>
                <a:ea typeface="Cooper Black" charset="0"/>
                <a:cs typeface="Cooper Black" charset="0"/>
              </a:rPr>
              <a:t>Composé</a:t>
            </a:r>
            <a:endParaRPr lang="en-CA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8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973668"/>
            <a:ext cx="7782767" cy="706964"/>
          </a:xfrm>
        </p:spPr>
        <p:txBody>
          <a:bodyPr/>
          <a:lstStyle/>
          <a:p>
            <a:pPr algn="ctr"/>
            <a:r>
              <a:rPr lang="en-CA" dirty="0" smtClean="0">
                <a:latin typeface="Cooper Black" charset="0"/>
                <a:ea typeface="Cooper Black" charset="0"/>
                <a:cs typeface="Cooper Black" charset="0"/>
              </a:rPr>
              <a:t>Negation with Passé </a:t>
            </a:r>
            <a:r>
              <a:rPr lang="en-CA" dirty="0" err="1" smtClean="0">
                <a:latin typeface="Cooper Black" charset="0"/>
                <a:ea typeface="Cooper Black" charset="0"/>
                <a:cs typeface="Cooper Black" charset="0"/>
              </a:rPr>
              <a:t>Composé</a:t>
            </a:r>
            <a:endParaRPr lang="en-CA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40046" cy="34163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Order:</a:t>
            </a:r>
          </a:p>
          <a:p>
            <a:pPr lvl="1"/>
            <a:r>
              <a:rPr lang="en-CA" sz="2400" b="1" dirty="0" smtClean="0"/>
              <a:t>Subject + </a:t>
            </a:r>
            <a:r>
              <a:rPr lang="en-CA" sz="2400" b="1" u="sng" dirty="0" smtClean="0"/>
              <a:t>ne</a:t>
            </a:r>
            <a:r>
              <a:rPr lang="en-CA" sz="2400" b="1" dirty="0" smtClean="0"/>
              <a:t> + reflexive verb + </a:t>
            </a:r>
            <a:r>
              <a:rPr lang="en-CA" sz="2400" b="1" dirty="0" err="1" smtClean="0"/>
              <a:t>être</a:t>
            </a:r>
            <a:r>
              <a:rPr lang="en-CA" sz="2400" b="1" dirty="0" smtClean="0"/>
              <a:t> in present tense + </a:t>
            </a:r>
            <a:r>
              <a:rPr lang="en-CA" sz="2400" b="1" u="sng" dirty="0" smtClean="0"/>
              <a:t>pas</a:t>
            </a:r>
            <a:r>
              <a:rPr lang="en-CA" sz="2400" b="1" dirty="0" smtClean="0"/>
              <a:t> + </a:t>
            </a:r>
            <a:r>
              <a:rPr lang="en-CA" sz="2400" b="1" dirty="0" err="1" smtClean="0"/>
              <a:t>participe</a:t>
            </a:r>
            <a:r>
              <a:rPr lang="en-CA" sz="2400" b="1" dirty="0" smtClean="0"/>
              <a:t> passé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9998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007532"/>
          </a:xfrm>
        </p:spPr>
        <p:txBody>
          <a:bodyPr/>
          <a:lstStyle/>
          <a:p>
            <a:pPr algn="ctr"/>
            <a:r>
              <a:rPr lang="en-CA" dirty="0" smtClean="0">
                <a:latin typeface="Cooper Black" charset="0"/>
                <a:ea typeface="Cooper Black" charset="0"/>
                <a:cs typeface="Cooper Black" charset="0"/>
              </a:rPr>
              <a:t>Negation with Passé </a:t>
            </a:r>
            <a:r>
              <a:rPr lang="en-CA" dirty="0" err="1" smtClean="0">
                <a:latin typeface="Cooper Black" charset="0"/>
                <a:ea typeface="Cooper Black" charset="0"/>
                <a:cs typeface="Cooper Black" charset="0"/>
              </a:rPr>
              <a:t>Composé</a:t>
            </a:r>
            <a:r>
              <a:rPr lang="en-CA" dirty="0" smtClean="0">
                <a:latin typeface="Cooper Black" charset="0"/>
                <a:ea typeface="Cooper Black" charset="0"/>
                <a:cs typeface="Cooper Black" charset="0"/>
              </a:rPr>
              <a:t> Examples</a:t>
            </a:r>
            <a:endParaRPr lang="en-CA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2362200"/>
            <a:ext cx="11379200" cy="4216400"/>
          </a:xfrm>
        </p:spPr>
        <p:txBody>
          <a:bodyPr>
            <a:normAutofit/>
          </a:bodyPr>
          <a:lstStyle/>
          <a:p>
            <a:r>
              <a:rPr lang="en-GB" b="1" i="1" dirty="0" smtClean="0"/>
              <a:t>Nous ne </a:t>
            </a:r>
            <a:r>
              <a:rPr lang="en-GB" b="1" i="1" dirty="0"/>
              <a:t>n</a:t>
            </a:r>
            <a:r>
              <a:rPr lang="en-GB" b="1" i="1" dirty="0" smtClean="0"/>
              <a:t>ous </a:t>
            </a:r>
            <a:r>
              <a:rPr lang="en-GB" b="1" i="1" dirty="0" err="1" smtClean="0"/>
              <a:t>sommes</a:t>
            </a:r>
            <a:r>
              <a:rPr lang="en-GB" b="1" i="1" dirty="0" smtClean="0"/>
              <a:t> pas </a:t>
            </a:r>
            <a:r>
              <a:rPr lang="en-GB" b="1" i="1" dirty="0" err="1" smtClean="0"/>
              <a:t>levés</a:t>
            </a:r>
            <a:r>
              <a:rPr lang="en-GB" b="1" i="1" dirty="0"/>
              <a:t>	</a:t>
            </a:r>
            <a:r>
              <a:rPr lang="en-GB" b="1" i="1" dirty="0" smtClean="0"/>
              <a:t>			</a:t>
            </a:r>
            <a:r>
              <a:rPr lang="en-GB" i="1" dirty="0" smtClean="0"/>
              <a:t>We didn’t get up</a:t>
            </a:r>
          </a:p>
          <a:p>
            <a:endParaRPr lang="en-GB" b="1" i="1" dirty="0"/>
          </a:p>
          <a:p>
            <a:r>
              <a:rPr lang="en-GB" b="1" i="1" dirty="0" err="1" smtClean="0"/>
              <a:t>Tu</a:t>
            </a:r>
            <a:r>
              <a:rPr lang="en-GB" b="1" i="1" dirty="0" smtClean="0"/>
              <a:t> ne </a:t>
            </a:r>
            <a:r>
              <a:rPr lang="en-GB" b="1" i="1" dirty="0" err="1" smtClean="0"/>
              <a:t>t’es</a:t>
            </a:r>
            <a:r>
              <a:rPr lang="en-GB" b="1" i="1" dirty="0" smtClean="0"/>
              <a:t> pas </a:t>
            </a:r>
            <a:r>
              <a:rPr lang="en-GB" b="1" i="1" dirty="0" err="1" smtClean="0"/>
              <a:t>préparé</a:t>
            </a:r>
            <a:r>
              <a:rPr lang="en-GB" b="1" i="1" dirty="0"/>
              <a:t>	</a:t>
            </a:r>
            <a:r>
              <a:rPr lang="en-GB" b="1" i="1" dirty="0" smtClean="0"/>
              <a:t>					</a:t>
            </a:r>
            <a:r>
              <a:rPr lang="en-GB" i="1" dirty="0" smtClean="0"/>
              <a:t>You didn’t get ready</a:t>
            </a:r>
          </a:p>
          <a:p>
            <a:endParaRPr lang="en-GB" i="1" dirty="0"/>
          </a:p>
          <a:p>
            <a:r>
              <a:rPr lang="en-GB" b="1" i="1" dirty="0" err="1" smtClean="0"/>
              <a:t>Elles</a:t>
            </a:r>
            <a:r>
              <a:rPr lang="en-GB" b="1" i="1" dirty="0" smtClean="0"/>
              <a:t> ne se </a:t>
            </a:r>
            <a:r>
              <a:rPr lang="en-GB" b="1" i="1" dirty="0" err="1" smtClean="0"/>
              <a:t>sont</a:t>
            </a:r>
            <a:r>
              <a:rPr lang="en-GB" b="1" i="1" dirty="0" smtClean="0"/>
              <a:t> pas </a:t>
            </a:r>
            <a:r>
              <a:rPr lang="en-GB" b="1" i="1" dirty="0" err="1" smtClean="0"/>
              <a:t>endormies</a:t>
            </a:r>
            <a:r>
              <a:rPr lang="en-GB" b="1" i="1" dirty="0" smtClean="0"/>
              <a:t>				</a:t>
            </a:r>
            <a:r>
              <a:rPr lang="en-GB" i="1" dirty="0" smtClean="0"/>
              <a:t>They didn’t fall asleep</a:t>
            </a:r>
          </a:p>
          <a:p>
            <a:endParaRPr lang="en-GB" i="1" dirty="0"/>
          </a:p>
          <a:p>
            <a:r>
              <a:rPr lang="en-GB" b="1" i="1" dirty="0" smtClean="0"/>
              <a:t>Elle ne </a:t>
            </a:r>
            <a:r>
              <a:rPr lang="en-GB" b="1" i="1" dirty="0" err="1" smtClean="0"/>
              <a:t>s’est</a:t>
            </a:r>
            <a:r>
              <a:rPr lang="en-GB" b="1" i="1" dirty="0" smtClean="0"/>
              <a:t> pas </a:t>
            </a:r>
            <a:r>
              <a:rPr lang="en-GB" b="1" i="1" smtClean="0"/>
              <a:t>brossée </a:t>
            </a:r>
            <a:r>
              <a:rPr lang="en-GB" b="1" i="1" dirty="0" smtClean="0"/>
              <a:t>les </a:t>
            </a:r>
            <a:r>
              <a:rPr lang="en-GB" b="1" i="1" dirty="0" err="1" smtClean="0"/>
              <a:t>cheveux</a:t>
            </a:r>
            <a:r>
              <a:rPr lang="en-GB" i="1" dirty="0" smtClean="0"/>
              <a:t>			She didn’t brush her hair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04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atin typeface="Cooper Black" charset="0"/>
                <a:ea typeface="Cooper Black" charset="0"/>
                <a:cs typeface="Cooper Black" charset="0"/>
              </a:rPr>
              <a:t>Reflexive Verbs</a:t>
            </a:r>
            <a:endParaRPr lang="en-CA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603500"/>
            <a:ext cx="10718800" cy="3416300"/>
          </a:xfrm>
        </p:spPr>
        <p:txBody>
          <a:bodyPr>
            <a:normAutofit lnSpcReduction="10000"/>
          </a:bodyPr>
          <a:lstStyle/>
          <a:p>
            <a:r>
              <a:rPr lang="en-CA" sz="2800" dirty="0" smtClean="0"/>
              <a:t>Reflexive verbs are used when the subject and object of a verb (action) are the same</a:t>
            </a:r>
          </a:p>
          <a:p>
            <a:endParaRPr lang="en-CA" sz="2800" dirty="0" smtClean="0"/>
          </a:p>
          <a:p>
            <a:r>
              <a:rPr lang="en-CA" sz="2800" dirty="0" smtClean="0"/>
              <a:t>Identified by the reflexive pronoun </a:t>
            </a:r>
            <a:r>
              <a:rPr lang="en-CA" sz="2800" b="1" dirty="0" smtClean="0"/>
              <a:t>se </a:t>
            </a:r>
            <a:r>
              <a:rPr lang="en-CA" sz="2800" dirty="0" smtClean="0"/>
              <a:t>that comes before the infinitive form (</a:t>
            </a:r>
            <a:r>
              <a:rPr lang="en-CA" sz="2800" b="1" dirty="0" smtClean="0"/>
              <a:t>se laver, se </a:t>
            </a:r>
            <a:r>
              <a:rPr lang="en-CA" sz="2800" b="1" dirty="0" err="1" smtClean="0"/>
              <a:t>préparer</a:t>
            </a:r>
            <a:r>
              <a:rPr lang="en-CA" sz="2800" b="1" dirty="0" smtClean="0"/>
              <a:t>) </a:t>
            </a:r>
          </a:p>
          <a:p>
            <a:endParaRPr lang="en-CA" sz="2800" b="1" dirty="0" smtClean="0"/>
          </a:p>
          <a:p>
            <a:r>
              <a:rPr lang="en-CA" sz="2800" b="1" dirty="0" smtClean="0"/>
              <a:t>Se </a:t>
            </a:r>
            <a:r>
              <a:rPr lang="en-CA" sz="2800" dirty="0" smtClean="0"/>
              <a:t> means “to oneself”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1110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8AE5-2F38-40CF-B2B9-967AD6A638C7}" type="datetime1">
              <a:rPr lang="fr-FR" altLang="zh-HK" smtClean="0"/>
              <a:pPr/>
              <a:t>03/03/2020</a:t>
            </a:fld>
            <a:endParaRPr lang="zh-HK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292100"/>
            <a:ext cx="10185400" cy="9046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zh-HK" dirty="0">
                <a:latin typeface="Cooper Black" charset="0"/>
                <a:ea typeface="Cooper Black" charset="0"/>
                <a:cs typeface="Cooper Black" charset="0"/>
              </a:rPr>
              <a:t>Les verbes réfléchis (présent)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1700808"/>
            <a:ext cx="8229600" cy="465554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HK" sz="2800" dirty="0" smtClean="0"/>
              <a:t>Reflexive verbs (Les </a:t>
            </a:r>
            <a:r>
              <a:rPr lang="en-US" altLang="zh-HK" sz="2800" dirty="0" err="1" smtClean="0"/>
              <a:t>verbes</a:t>
            </a:r>
            <a:r>
              <a:rPr lang="en-US" altLang="zh-HK" sz="2800" dirty="0" smtClean="0"/>
              <a:t> </a:t>
            </a:r>
            <a:r>
              <a:rPr lang="en-US" altLang="zh-HK" sz="2800" dirty="0" err="1" smtClean="0"/>
              <a:t>réfléchis</a:t>
            </a:r>
            <a:r>
              <a:rPr lang="en-US" altLang="zh-HK" sz="2800" dirty="0" smtClean="0"/>
              <a:t>) are formed with a reflexive pronoun that matches the subject</a:t>
            </a:r>
            <a:endParaRPr lang="en-US" altLang="zh-HK" sz="2800" b="1" dirty="0"/>
          </a:p>
          <a:p>
            <a:pPr>
              <a:lnSpc>
                <a:spcPct val="90000"/>
              </a:lnSpc>
              <a:buFontTx/>
              <a:buNone/>
            </a:pPr>
            <a:endParaRPr lang="en-US" altLang="zh-HK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HK" sz="2800" b="1" dirty="0"/>
              <a:t>Je</a:t>
            </a:r>
            <a:r>
              <a:rPr lang="en-US" altLang="zh-HK" sz="2800" dirty="0"/>
              <a:t> </a:t>
            </a:r>
            <a:r>
              <a:rPr lang="en-US" altLang="zh-HK" sz="2800" i="1" dirty="0">
                <a:solidFill>
                  <a:srgbClr val="C00000"/>
                </a:solidFill>
              </a:rPr>
              <a:t>me</a:t>
            </a:r>
            <a:r>
              <a:rPr lang="en-US" altLang="zh-HK" sz="2800" dirty="0"/>
              <a:t> </a:t>
            </a:r>
            <a:r>
              <a:rPr lang="en-US" altLang="zh-HK" sz="2800" dirty="0" err="1"/>
              <a:t>peigne</a:t>
            </a:r>
            <a:r>
              <a:rPr lang="en-US" altLang="zh-HK" sz="28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HK" sz="2800" dirty="0" smtClean="0"/>
              <a:t>(I comb (my hair))</a:t>
            </a:r>
            <a:r>
              <a:rPr lang="en-US" altLang="zh-HK" sz="28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HK" sz="2800" b="1" dirty="0"/>
          </a:p>
          <a:p>
            <a:pPr>
              <a:lnSpc>
                <a:spcPct val="90000"/>
              </a:lnSpc>
              <a:buFontTx/>
              <a:buNone/>
            </a:pPr>
            <a:endParaRPr lang="en-US" altLang="zh-HK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HK" sz="2800" b="1" dirty="0"/>
              <a:t>Monsieur Martin</a:t>
            </a:r>
            <a:r>
              <a:rPr lang="en-US" altLang="zh-HK" sz="2800" dirty="0"/>
              <a:t> </a:t>
            </a:r>
            <a:r>
              <a:rPr lang="en-US" altLang="zh-HK" sz="2800" i="1" dirty="0">
                <a:solidFill>
                  <a:srgbClr val="C00000"/>
                </a:solidFill>
              </a:rPr>
              <a:t>se</a:t>
            </a:r>
            <a:r>
              <a:rPr lang="en-US" altLang="zh-HK" sz="2800" dirty="0"/>
              <a:t> </a:t>
            </a:r>
            <a:r>
              <a:rPr lang="en-US" altLang="zh-HK" sz="2800" dirty="0" err="1"/>
              <a:t>rase</a:t>
            </a:r>
            <a:r>
              <a:rPr lang="en-US" altLang="zh-HK" sz="28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HK" sz="2800" dirty="0" smtClean="0"/>
              <a:t>(Mr. Martin shaves)</a:t>
            </a:r>
            <a:endParaRPr lang="en-US" altLang="zh-HK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HK" sz="2800" dirty="0"/>
              <a:t>        </a:t>
            </a:r>
          </a:p>
        </p:txBody>
      </p:sp>
      <p:pic>
        <p:nvPicPr>
          <p:cNvPr id="5" name="Picture 6" descr="comb.gif                                                       00045062Macintosh HD                   B7464D7A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13720"/>
            <a:ext cx="10366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 shave.gif                                                      00045062Macintosh HD                   B7464D7A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8" y="4284712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76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259046" cy="1058332"/>
          </a:xfrm>
        </p:spPr>
        <p:txBody>
          <a:bodyPr/>
          <a:lstStyle/>
          <a:p>
            <a:pPr algn="ctr"/>
            <a:r>
              <a:rPr lang="en-CA" dirty="0" smtClean="0">
                <a:latin typeface="Cooper Black" charset="0"/>
                <a:ea typeface="Cooper Black" charset="0"/>
                <a:cs typeface="Cooper Black" charset="0"/>
              </a:rPr>
              <a:t>Reflexive pronouns for Subject pronouns</a:t>
            </a:r>
            <a:endParaRPr lang="en-CA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Je me</a:t>
            </a:r>
          </a:p>
          <a:p>
            <a:r>
              <a:rPr lang="en-CA" sz="2400" dirty="0" err="1" smtClean="0"/>
              <a:t>Tu</a:t>
            </a:r>
            <a:r>
              <a:rPr lang="en-CA" sz="2400" dirty="0" smtClean="0"/>
              <a:t> </a:t>
            </a:r>
            <a:r>
              <a:rPr lang="en-CA" sz="2400" dirty="0" err="1" smtClean="0"/>
              <a:t>te</a:t>
            </a:r>
            <a:endParaRPr lang="en-CA" sz="2400" dirty="0" smtClean="0"/>
          </a:p>
          <a:p>
            <a:r>
              <a:rPr lang="en-CA" sz="2400" dirty="0" smtClean="0"/>
              <a:t>Il/</a:t>
            </a:r>
            <a:r>
              <a:rPr lang="en-CA" sz="2400" dirty="0" err="1" smtClean="0"/>
              <a:t>elle</a:t>
            </a:r>
            <a:r>
              <a:rPr lang="en-CA" sz="2400" dirty="0" smtClean="0"/>
              <a:t>/on se</a:t>
            </a:r>
          </a:p>
          <a:p>
            <a:r>
              <a:rPr lang="en-CA" sz="2400" dirty="0" smtClean="0"/>
              <a:t>Nous nous</a:t>
            </a:r>
          </a:p>
          <a:p>
            <a:r>
              <a:rPr lang="en-CA" sz="2400" dirty="0" err="1" smtClean="0"/>
              <a:t>Vous</a:t>
            </a:r>
            <a:r>
              <a:rPr lang="en-CA" sz="2400" dirty="0" smtClean="0"/>
              <a:t> </a:t>
            </a:r>
            <a:r>
              <a:rPr lang="en-CA" sz="2400" dirty="0" err="1" smtClean="0"/>
              <a:t>vous</a:t>
            </a:r>
            <a:endParaRPr lang="en-CA" sz="2400" dirty="0" smtClean="0"/>
          </a:p>
          <a:p>
            <a:r>
              <a:rPr lang="en-CA" sz="2400" dirty="0" err="1" smtClean="0"/>
              <a:t>Ils</a:t>
            </a:r>
            <a:r>
              <a:rPr lang="en-CA" sz="2400" dirty="0" smtClean="0"/>
              <a:t>/</a:t>
            </a:r>
            <a:r>
              <a:rPr lang="en-CA" sz="2400" dirty="0" err="1" smtClean="0"/>
              <a:t>elles</a:t>
            </a:r>
            <a:r>
              <a:rPr lang="en-CA" sz="2400" dirty="0" smtClean="0"/>
              <a:t> se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2560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8AE5-2F38-40CF-B2B9-967AD6A638C7}" type="datetime1">
              <a:rPr lang="fr-FR" altLang="zh-HK" smtClean="0"/>
              <a:pPr/>
              <a:t>03/03/2020</a:t>
            </a:fld>
            <a:endParaRPr lang="zh-HK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60400" y="533400"/>
            <a:ext cx="9992704" cy="13843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sz="4000" dirty="0" smtClean="0">
                <a:latin typeface="Cooper Black" charset="0"/>
                <a:ea typeface="Cooper Black" charset="0"/>
                <a:cs typeface="Cooper Black" charset="0"/>
              </a:rPr>
              <a:t>Example: Present Tense of the verb </a:t>
            </a:r>
            <a:r>
              <a:rPr lang="en-US" altLang="zh-HK" sz="4000" b="1" dirty="0" err="1" smtClean="0">
                <a:latin typeface="Cooper Black" charset="0"/>
                <a:ea typeface="Cooper Black" charset="0"/>
                <a:cs typeface="Cooper Black" charset="0"/>
              </a:rPr>
              <a:t>s’habiller</a:t>
            </a:r>
            <a:r>
              <a:rPr lang="en-US" altLang="zh-HK" sz="4000" b="1" dirty="0" smtClean="0">
                <a:latin typeface="Cooper Black" charset="0"/>
                <a:ea typeface="Cooper Black" charset="0"/>
                <a:cs typeface="Cooper Black" charset="0"/>
              </a:rPr>
              <a:t> (To dress)</a:t>
            </a:r>
            <a:endParaRPr lang="en-US" altLang="zh-HK" sz="4000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2133600"/>
            <a:ext cx="8229600" cy="4495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HK" b="1" dirty="0"/>
              <a:t>Je</a:t>
            </a:r>
            <a:r>
              <a:rPr lang="en-US" altLang="zh-HK" dirty="0"/>
              <a:t> </a:t>
            </a:r>
            <a:r>
              <a:rPr lang="en-US" altLang="zh-HK" i="1" dirty="0" err="1" smtClean="0">
                <a:solidFill>
                  <a:srgbClr val="C00000"/>
                </a:solidFill>
              </a:rPr>
              <a:t>m</a:t>
            </a:r>
            <a:r>
              <a:rPr lang="en-US" altLang="zh-HK" dirty="0" err="1" smtClean="0">
                <a:solidFill>
                  <a:srgbClr val="C00000"/>
                </a:solidFill>
              </a:rPr>
              <a:t>’</a:t>
            </a:r>
            <a:r>
              <a:rPr lang="en-US" altLang="zh-HK" dirty="0" err="1" smtClean="0"/>
              <a:t>habille</a:t>
            </a:r>
            <a:r>
              <a:rPr lang="en-US" altLang="zh-HK" dirty="0" smtClean="0"/>
              <a:t> (I dress)</a:t>
            </a:r>
            <a:endParaRPr lang="en-US" altLang="zh-HK" dirty="0"/>
          </a:p>
          <a:p>
            <a:pPr>
              <a:lnSpc>
                <a:spcPct val="90000"/>
              </a:lnSpc>
            </a:pPr>
            <a:r>
              <a:rPr lang="en-US" altLang="zh-HK" b="1" dirty="0" err="1"/>
              <a:t>Tu</a:t>
            </a:r>
            <a:r>
              <a:rPr lang="en-US" altLang="zh-HK" dirty="0"/>
              <a:t> </a:t>
            </a:r>
            <a:r>
              <a:rPr lang="en-US" altLang="zh-HK" i="1" dirty="0" err="1" smtClean="0">
                <a:solidFill>
                  <a:srgbClr val="C00000"/>
                </a:solidFill>
              </a:rPr>
              <a:t>t</a:t>
            </a:r>
            <a:r>
              <a:rPr lang="en-US" altLang="zh-HK" dirty="0" err="1" smtClean="0">
                <a:solidFill>
                  <a:srgbClr val="C00000"/>
                </a:solidFill>
              </a:rPr>
              <a:t>’</a:t>
            </a:r>
            <a:r>
              <a:rPr lang="en-US" altLang="zh-HK" dirty="0" err="1" smtClean="0"/>
              <a:t>habilles</a:t>
            </a:r>
            <a:r>
              <a:rPr lang="en-US" altLang="zh-HK" dirty="0" smtClean="0"/>
              <a:t> (you dress)</a:t>
            </a:r>
            <a:endParaRPr lang="en-US" altLang="zh-HK" dirty="0"/>
          </a:p>
          <a:p>
            <a:pPr>
              <a:lnSpc>
                <a:spcPct val="90000"/>
              </a:lnSpc>
            </a:pPr>
            <a:r>
              <a:rPr lang="en-US" altLang="zh-HK" b="1" dirty="0"/>
              <a:t>Il</a:t>
            </a:r>
            <a:r>
              <a:rPr lang="en-US" altLang="zh-HK" dirty="0"/>
              <a:t>/</a:t>
            </a:r>
            <a:r>
              <a:rPr lang="en-US" altLang="zh-HK" b="1" dirty="0"/>
              <a:t>Elle</a:t>
            </a:r>
            <a:r>
              <a:rPr lang="en-US" altLang="zh-HK" dirty="0"/>
              <a:t>/</a:t>
            </a:r>
            <a:r>
              <a:rPr lang="en-US" altLang="zh-HK" b="1" dirty="0"/>
              <a:t>On</a:t>
            </a:r>
            <a:r>
              <a:rPr lang="en-US" altLang="zh-HK" dirty="0"/>
              <a:t> </a:t>
            </a:r>
            <a:r>
              <a:rPr lang="en-US" altLang="zh-HK" i="1" dirty="0" err="1" smtClean="0">
                <a:solidFill>
                  <a:srgbClr val="C00000"/>
                </a:solidFill>
              </a:rPr>
              <a:t>s</a:t>
            </a:r>
            <a:r>
              <a:rPr lang="en-US" altLang="zh-HK" dirty="0" err="1" smtClean="0">
                <a:solidFill>
                  <a:srgbClr val="C00000"/>
                </a:solidFill>
              </a:rPr>
              <a:t>’</a:t>
            </a:r>
            <a:r>
              <a:rPr lang="en-US" altLang="zh-HK" dirty="0" err="1" smtClean="0"/>
              <a:t>habille</a:t>
            </a:r>
            <a:r>
              <a:rPr lang="en-US" altLang="zh-HK" dirty="0" smtClean="0"/>
              <a:t> (he/she/one dresses)</a:t>
            </a:r>
            <a:endParaRPr lang="en-US" altLang="zh-HK" dirty="0"/>
          </a:p>
          <a:p>
            <a:pPr>
              <a:lnSpc>
                <a:spcPct val="90000"/>
              </a:lnSpc>
            </a:pPr>
            <a:r>
              <a:rPr lang="en-US" altLang="zh-HK" b="1" dirty="0"/>
              <a:t>Nous</a:t>
            </a:r>
            <a:r>
              <a:rPr lang="en-US" altLang="zh-HK" dirty="0"/>
              <a:t> </a:t>
            </a:r>
            <a:r>
              <a:rPr lang="en-US" altLang="zh-HK" i="1" dirty="0">
                <a:solidFill>
                  <a:srgbClr val="C00000"/>
                </a:solidFill>
              </a:rPr>
              <a:t>nous</a:t>
            </a:r>
            <a:r>
              <a:rPr lang="en-US" altLang="zh-HK" dirty="0"/>
              <a:t> </a:t>
            </a:r>
            <a:r>
              <a:rPr lang="en-US" altLang="zh-HK" dirty="0" err="1" smtClean="0"/>
              <a:t>habillons</a:t>
            </a:r>
            <a:r>
              <a:rPr lang="en-US" altLang="zh-HK" dirty="0" smtClean="0"/>
              <a:t> (we dress)</a:t>
            </a:r>
            <a:endParaRPr lang="en-US" altLang="zh-HK" dirty="0"/>
          </a:p>
          <a:p>
            <a:pPr>
              <a:lnSpc>
                <a:spcPct val="90000"/>
              </a:lnSpc>
            </a:pPr>
            <a:r>
              <a:rPr lang="en-US" altLang="zh-HK" b="1" dirty="0" err="1"/>
              <a:t>Vous</a:t>
            </a:r>
            <a:r>
              <a:rPr lang="en-US" altLang="zh-HK" dirty="0"/>
              <a:t> </a:t>
            </a:r>
            <a:r>
              <a:rPr lang="en-US" altLang="zh-HK" i="1" dirty="0" err="1">
                <a:solidFill>
                  <a:srgbClr val="C00000"/>
                </a:solidFill>
              </a:rPr>
              <a:t>vous</a:t>
            </a:r>
            <a:r>
              <a:rPr lang="en-US" altLang="zh-HK" dirty="0"/>
              <a:t> </a:t>
            </a:r>
            <a:r>
              <a:rPr lang="en-US" altLang="zh-HK" dirty="0" err="1" smtClean="0"/>
              <a:t>habillez</a:t>
            </a:r>
            <a:r>
              <a:rPr lang="en-US" altLang="zh-HK" dirty="0" smtClean="0"/>
              <a:t> (you (</a:t>
            </a:r>
            <a:r>
              <a:rPr lang="en-US" altLang="zh-HK" dirty="0" err="1" smtClean="0"/>
              <a:t>pl</a:t>
            </a:r>
            <a:r>
              <a:rPr lang="en-US" altLang="zh-HK" dirty="0" smtClean="0"/>
              <a:t>) dress)</a:t>
            </a:r>
            <a:endParaRPr lang="en-US" altLang="zh-HK" dirty="0"/>
          </a:p>
          <a:p>
            <a:pPr>
              <a:lnSpc>
                <a:spcPct val="90000"/>
              </a:lnSpc>
            </a:pPr>
            <a:r>
              <a:rPr lang="en-US" altLang="zh-HK" b="1" dirty="0" err="1"/>
              <a:t>Ils</a:t>
            </a:r>
            <a:r>
              <a:rPr lang="en-US" altLang="zh-HK" dirty="0"/>
              <a:t>/</a:t>
            </a:r>
            <a:r>
              <a:rPr lang="en-US" altLang="zh-HK" b="1" dirty="0" err="1"/>
              <a:t>Elles</a:t>
            </a:r>
            <a:r>
              <a:rPr lang="en-US" altLang="zh-HK" dirty="0"/>
              <a:t> </a:t>
            </a:r>
            <a:r>
              <a:rPr lang="en-US" altLang="zh-HK" i="1" dirty="0" err="1" smtClean="0">
                <a:solidFill>
                  <a:srgbClr val="C00000"/>
                </a:solidFill>
              </a:rPr>
              <a:t>s</a:t>
            </a:r>
            <a:r>
              <a:rPr lang="en-US" altLang="zh-HK" dirty="0" err="1" smtClean="0">
                <a:solidFill>
                  <a:srgbClr val="C00000"/>
                </a:solidFill>
              </a:rPr>
              <a:t>’</a:t>
            </a:r>
            <a:r>
              <a:rPr lang="en-US" altLang="zh-HK" dirty="0" err="1" smtClean="0"/>
              <a:t>habillent</a:t>
            </a:r>
            <a:r>
              <a:rPr lang="en-US" altLang="zh-HK" dirty="0" smtClean="0"/>
              <a:t> (they dress)</a:t>
            </a:r>
            <a:endParaRPr lang="en-US" altLang="zh-HK" dirty="0"/>
          </a:p>
          <a:p>
            <a:pPr>
              <a:lnSpc>
                <a:spcPct val="90000"/>
              </a:lnSpc>
              <a:buFontTx/>
              <a:buNone/>
            </a:pPr>
            <a:endParaRPr lang="en-US" altLang="zh-HK" dirty="0"/>
          </a:p>
          <a:p>
            <a:pPr>
              <a:lnSpc>
                <a:spcPct val="90000"/>
              </a:lnSpc>
              <a:buFontTx/>
              <a:buNone/>
            </a:pPr>
            <a:endParaRPr lang="en-US" altLang="zh-HK" dirty="0"/>
          </a:p>
        </p:txBody>
      </p:sp>
      <p:pic>
        <p:nvPicPr>
          <p:cNvPr id="5" name="Picture 6" descr="getdressed.gif                                                 00045062Macintosh HD                   B7464D7A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875" y="2372518"/>
            <a:ext cx="1558925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54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latin typeface="Cooper Black" charset="0"/>
                <a:ea typeface="Cooper Black" charset="0"/>
                <a:cs typeface="Cooper Black" charset="0"/>
              </a:rPr>
              <a:t>Passé </a:t>
            </a:r>
            <a:r>
              <a:rPr lang="en-CA" dirty="0" err="1">
                <a:latin typeface="Cooper Black" charset="0"/>
                <a:ea typeface="Cooper Black" charset="0"/>
                <a:cs typeface="Cooper Black" charset="0"/>
              </a:rPr>
              <a:t>Composé</a:t>
            </a:r>
            <a:r>
              <a:rPr lang="en-CA" dirty="0">
                <a:latin typeface="Cooper Black" charset="0"/>
                <a:ea typeface="Cooper Black" charset="0"/>
                <a:cs typeface="Cooper Black" charset="0"/>
              </a:rPr>
              <a:t> of Reflexive Verbs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2367092"/>
            <a:ext cx="10363826" cy="4490908"/>
          </a:xfrm>
        </p:spPr>
        <p:txBody>
          <a:bodyPr>
            <a:noAutofit/>
          </a:bodyPr>
          <a:lstStyle/>
          <a:p>
            <a:r>
              <a:rPr lang="en-CA" sz="2400" cap="none" dirty="0" smtClean="0"/>
              <a:t>For passé </a:t>
            </a:r>
            <a:r>
              <a:rPr lang="en-CA" sz="2400" cap="none" dirty="0" err="1" smtClean="0"/>
              <a:t>composé</a:t>
            </a:r>
            <a:r>
              <a:rPr lang="en-CA" sz="2400" cap="none" dirty="0" smtClean="0"/>
              <a:t>, reflexive verbs are </a:t>
            </a:r>
            <a:r>
              <a:rPr lang="en-CA" sz="2400" b="1" u="sng" cap="none" dirty="0" smtClean="0"/>
              <a:t>always </a:t>
            </a:r>
            <a:r>
              <a:rPr lang="en-CA" sz="2400" cap="none" dirty="0" smtClean="0"/>
              <a:t>conjugated with the helper verb </a:t>
            </a:r>
            <a:r>
              <a:rPr lang="en-CA" sz="2400" b="1" cap="none" dirty="0" err="1" smtClean="0"/>
              <a:t>être</a:t>
            </a:r>
            <a:r>
              <a:rPr lang="en-CA" sz="2400" b="1" cap="none" dirty="0" smtClean="0"/>
              <a:t> </a:t>
            </a:r>
            <a:r>
              <a:rPr lang="en-CA" sz="2400" cap="none" dirty="0" smtClean="0"/>
              <a:t>and the </a:t>
            </a:r>
            <a:r>
              <a:rPr lang="en-CA" sz="2400" cap="none" dirty="0" err="1" smtClean="0"/>
              <a:t>participe</a:t>
            </a:r>
            <a:r>
              <a:rPr lang="en-CA" sz="2400" cap="none" dirty="0" smtClean="0"/>
              <a:t> passé must agree with its subject (gender &amp; number)</a:t>
            </a:r>
            <a:endParaRPr lang="en-CA" sz="2400" b="1" cap="none" dirty="0" smtClean="0"/>
          </a:p>
          <a:p>
            <a:endParaRPr lang="en-CA" sz="2400" b="1" cap="none" dirty="0" smtClean="0"/>
          </a:p>
          <a:p>
            <a:r>
              <a:rPr lang="en-CA" sz="2400" b="1" cap="none" dirty="0" smtClean="0"/>
              <a:t>Order:</a:t>
            </a:r>
          </a:p>
          <a:p>
            <a:pPr lvl="1"/>
            <a:r>
              <a:rPr lang="en-CA" sz="2400" b="1" cap="none" dirty="0" smtClean="0"/>
              <a:t>Subject + reflexive pronoun + </a:t>
            </a:r>
            <a:r>
              <a:rPr lang="en-CA" sz="2400" b="1" cap="none" dirty="0" err="1" smtClean="0"/>
              <a:t>être</a:t>
            </a:r>
            <a:r>
              <a:rPr lang="en-CA" sz="2400" b="1" cap="none" dirty="0" smtClean="0"/>
              <a:t> in present tense + </a:t>
            </a:r>
            <a:r>
              <a:rPr lang="en-CA" sz="2400" b="1" cap="none" dirty="0" err="1" smtClean="0"/>
              <a:t>participe</a:t>
            </a:r>
            <a:r>
              <a:rPr lang="en-CA" sz="2400" b="1" cap="none" dirty="0" smtClean="0"/>
              <a:t> passé that matches subject</a:t>
            </a:r>
          </a:p>
        </p:txBody>
      </p:sp>
    </p:spTree>
    <p:extLst>
      <p:ext uri="{BB962C8B-B14F-4D97-AF65-F5344CB8AC3E}">
        <p14:creationId xmlns:p14="http://schemas.microsoft.com/office/powerpoint/2010/main" val="31329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982132"/>
          </a:xfrm>
        </p:spPr>
        <p:txBody>
          <a:bodyPr/>
          <a:lstStyle/>
          <a:p>
            <a:pPr algn="ctr"/>
            <a:r>
              <a:rPr lang="en-CA" dirty="0" smtClean="0">
                <a:latin typeface="Cooper Black" charset="0"/>
                <a:ea typeface="Cooper Black" charset="0"/>
                <a:cs typeface="Cooper Black" charset="0"/>
              </a:rPr>
              <a:t>Passé </a:t>
            </a:r>
            <a:r>
              <a:rPr lang="en-CA" dirty="0" err="1" smtClean="0">
                <a:latin typeface="Cooper Black" charset="0"/>
                <a:ea typeface="Cooper Black" charset="0"/>
                <a:cs typeface="Cooper Black" charset="0"/>
              </a:rPr>
              <a:t>Composé</a:t>
            </a:r>
            <a:r>
              <a:rPr lang="en-CA" dirty="0" smtClean="0">
                <a:latin typeface="Cooper Black" charset="0"/>
                <a:ea typeface="Cooper Black" charset="0"/>
                <a:cs typeface="Cooper Black" charset="0"/>
              </a:rPr>
              <a:t> of Reflexive Verbs Examples</a:t>
            </a:r>
            <a:endParaRPr lang="en-CA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603500"/>
            <a:ext cx="10566400" cy="3594100"/>
          </a:xfrm>
        </p:spPr>
        <p:txBody>
          <a:bodyPr>
            <a:normAutofit lnSpcReduction="10000"/>
          </a:bodyPr>
          <a:lstStyle/>
          <a:p>
            <a:r>
              <a:rPr lang="en-CA" sz="2800" b="1" cap="none" dirty="0"/>
              <a:t>Examples:</a:t>
            </a:r>
          </a:p>
          <a:p>
            <a:r>
              <a:rPr lang="en-CA" sz="2800" b="1" cap="none" dirty="0"/>
              <a:t>Je me </a:t>
            </a:r>
            <a:r>
              <a:rPr lang="en-CA" sz="2800" b="1" cap="none" dirty="0" err="1"/>
              <a:t>suis</a:t>
            </a:r>
            <a:r>
              <a:rPr lang="en-CA" sz="2800" b="1" cap="none" dirty="0"/>
              <a:t> </a:t>
            </a:r>
            <a:r>
              <a:rPr lang="en-CA" sz="2800" b="1" cap="none" dirty="0" err="1"/>
              <a:t>rasé</a:t>
            </a:r>
            <a:r>
              <a:rPr lang="en-CA" sz="2800" b="1" cap="none" dirty="0"/>
              <a:t>- </a:t>
            </a:r>
            <a:r>
              <a:rPr lang="en-CA" sz="2800" cap="none" dirty="0"/>
              <a:t>I shaved</a:t>
            </a:r>
          </a:p>
          <a:p>
            <a:r>
              <a:rPr lang="en-CA" sz="2800" b="1" cap="none" dirty="0"/>
              <a:t>Je me </a:t>
            </a:r>
            <a:r>
              <a:rPr lang="en-CA" sz="2800" b="1" cap="none" dirty="0" err="1"/>
              <a:t>suis</a:t>
            </a:r>
            <a:r>
              <a:rPr lang="en-CA" sz="2800" b="1" cap="none" dirty="0"/>
              <a:t> </a:t>
            </a:r>
            <a:r>
              <a:rPr lang="en-CA" sz="2800" b="1" cap="none" dirty="0" err="1"/>
              <a:t>maquillée</a:t>
            </a:r>
            <a:r>
              <a:rPr lang="en-CA" sz="2800" b="1" cap="none" dirty="0"/>
              <a:t> </a:t>
            </a:r>
            <a:r>
              <a:rPr lang="en-CA" sz="2800" cap="none" dirty="0"/>
              <a:t>- I put on make-up (fem.)</a:t>
            </a:r>
          </a:p>
          <a:p>
            <a:r>
              <a:rPr lang="en-CA" sz="2800" b="1" cap="none" dirty="0"/>
              <a:t>Elle </a:t>
            </a:r>
            <a:r>
              <a:rPr lang="en-CA" sz="2800" b="1" cap="none" dirty="0" err="1"/>
              <a:t>s’est</a:t>
            </a:r>
            <a:r>
              <a:rPr lang="en-CA" sz="2800" b="1" cap="none" dirty="0"/>
              <a:t> </a:t>
            </a:r>
            <a:r>
              <a:rPr lang="en-CA" sz="2800" b="1" cap="none" dirty="0" err="1"/>
              <a:t>brossée</a:t>
            </a:r>
            <a:r>
              <a:rPr lang="en-CA" sz="2800" b="1" cap="none" dirty="0"/>
              <a:t> les dents</a:t>
            </a:r>
            <a:r>
              <a:rPr lang="en-CA" sz="2800" cap="none" dirty="0"/>
              <a:t>- she brushed her teeth</a:t>
            </a:r>
          </a:p>
          <a:p>
            <a:r>
              <a:rPr lang="en-CA" sz="2800" b="1" cap="none" dirty="0" err="1"/>
              <a:t>Ils</a:t>
            </a:r>
            <a:r>
              <a:rPr lang="en-CA" sz="2800" b="1" cap="none" dirty="0"/>
              <a:t> se </a:t>
            </a:r>
            <a:r>
              <a:rPr lang="en-CA" sz="2800" b="1" cap="none" dirty="0" err="1"/>
              <a:t>sont</a:t>
            </a:r>
            <a:r>
              <a:rPr lang="en-CA" sz="2800" b="1" cap="none" dirty="0"/>
              <a:t> </a:t>
            </a:r>
            <a:r>
              <a:rPr lang="en-CA" sz="2800" b="1" cap="none" dirty="0" err="1"/>
              <a:t>levés</a:t>
            </a:r>
            <a:r>
              <a:rPr lang="en-CA" sz="2800" b="1" cap="none" dirty="0"/>
              <a:t> </a:t>
            </a:r>
            <a:r>
              <a:rPr lang="en-CA" sz="2800" b="1" cap="none" dirty="0" err="1"/>
              <a:t>á</a:t>
            </a:r>
            <a:r>
              <a:rPr lang="en-CA" sz="2800" b="1" cap="none" dirty="0"/>
              <a:t> sept </a:t>
            </a:r>
            <a:r>
              <a:rPr lang="en-CA" sz="2800" b="1" cap="none" dirty="0" err="1"/>
              <a:t>heures</a:t>
            </a:r>
            <a:r>
              <a:rPr lang="en-CA" sz="2800" cap="none" dirty="0"/>
              <a:t>- they got up at 7 o’clock</a:t>
            </a:r>
          </a:p>
          <a:p>
            <a:r>
              <a:rPr lang="en-CA" sz="2800" b="1" cap="none" dirty="0" err="1"/>
              <a:t>Elles</a:t>
            </a:r>
            <a:r>
              <a:rPr lang="en-CA" sz="2800" b="1" cap="none" dirty="0"/>
              <a:t> se </a:t>
            </a:r>
            <a:r>
              <a:rPr lang="en-CA" sz="2800" b="1" cap="none" dirty="0" err="1"/>
              <a:t>sont</a:t>
            </a:r>
            <a:r>
              <a:rPr lang="en-CA" sz="2800" b="1" cap="none" dirty="0"/>
              <a:t> </a:t>
            </a:r>
            <a:r>
              <a:rPr lang="en-CA" sz="2800" b="1" cap="none" dirty="0" err="1"/>
              <a:t>couchées</a:t>
            </a:r>
            <a:r>
              <a:rPr lang="en-CA" sz="2800" b="1" cap="none" dirty="0"/>
              <a:t> après </a:t>
            </a:r>
            <a:r>
              <a:rPr lang="en-CA" sz="2800" b="1" cap="none" dirty="0" err="1"/>
              <a:t>minuit</a:t>
            </a:r>
            <a:r>
              <a:rPr lang="en-CA" sz="2800" cap="none" dirty="0"/>
              <a:t>- they went to bed after midnight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1028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latin typeface="Cooper Black" charset="0"/>
                <a:ea typeface="Cooper Black" charset="0"/>
                <a:cs typeface="Cooper Black" charset="0"/>
              </a:rPr>
              <a:t>Negation</a:t>
            </a:r>
            <a:endParaRPr lang="en-CA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03500"/>
            <a:ext cx="10947400" cy="3924300"/>
          </a:xfrm>
        </p:spPr>
        <p:txBody>
          <a:bodyPr>
            <a:noAutofit/>
          </a:bodyPr>
          <a:lstStyle/>
          <a:p>
            <a:r>
              <a:rPr lang="en-CA" sz="2800" dirty="0" smtClean="0"/>
              <a:t>In French, negation is used for words like </a:t>
            </a:r>
            <a:r>
              <a:rPr lang="en-CA" sz="2800" b="1" dirty="0" smtClean="0"/>
              <a:t>can’t, don’t, won’t</a:t>
            </a:r>
          </a:p>
          <a:p>
            <a:endParaRPr lang="en-CA" sz="2800" b="1" dirty="0"/>
          </a:p>
          <a:p>
            <a:r>
              <a:rPr lang="en-CA" sz="2800" dirty="0" smtClean="0"/>
              <a:t>It’s formed by creating a verb sandwich with </a:t>
            </a:r>
            <a:r>
              <a:rPr lang="en-CA" sz="2800" b="1" dirty="0" smtClean="0"/>
              <a:t>ne </a:t>
            </a:r>
            <a:r>
              <a:rPr lang="en-CA" sz="2800" dirty="0" smtClean="0"/>
              <a:t>and </a:t>
            </a:r>
            <a:r>
              <a:rPr lang="en-CA" sz="2800" b="1" dirty="0" smtClean="0"/>
              <a:t>pas </a:t>
            </a:r>
            <a:r>
              <a:rPr lang="en-CA" sz="2800" dirty="0" smtClean="0"/>
              <a:t>as the ”bread” ends and the verb as the filling</a:t>
            </a:r>
          </a:p>
          <a:p>
            <a:endParaRPr lang="en-CA" sz="2800" dirty="0"/>
          </a:p>
          <a:p>
            <a:r>
              <a:rPr lang="en-CA" sz="2800" b="1" dirty="0" smtClean="0"/>
              <a:t>Ne + verb + pas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8793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8AE5-2F38-40CF-B2B9-967AD6A638C7}" type="datetime1">
              <a:rPr lang="fr-FR" altLang="zh-HK" smtClean="0"/>
              <a:pPr/>
              <a:t>03/03/2020</a:t>
            </a:fld>
            <a:endParaRPr lang="zh-HK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591575"/>
            <a:ext cx="9906000" cy="13843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sz="4000" dirty="0">
                <a:latin typeface="Cooper Black" charset="0"/>
                <a:ea typeface="Cooper Black" charset="0"/>
                <a:cs typeface="Cooper Black" charset="0"/>
              </a:rPr>
              <a:t>Le </a:t>
            </a:r>
            <a:r>
              <a:rPr lang="en-US" altLang="zh-HK" sz="4000" dirty="0" err="1">
                <a:latin typeface="Cooper Black" charset="0"/>
                <a:ea typeface="Cooper Black" charset="0"/>
                <a:cs typeface="Cooper Black" charset="0"/>
              </a:rPr>
              <a:t>présent</a:t>
            </a:r>
            <a:r>
              <a:rPr lang="en-US" altLang="zh-HK" sz="4000" dirty="0">
                <a:latin typeface="Cooper Black" charset="0"/>
                <a:ea typeface="Cooper Black" charset="0"/>
                <a:cs typeface="Cooper Black" charset="0"/>
              </a:rPr>
              <a:t> </a:t>
            </a:r>
            <a:r>
              <a:rPr lang="en-US" altLang="zh-HK" sz="4000" dirty="0" err="1">
                <a:latin typeface="Cooper Black" charset="0"/>
                <a:ea typeface="Cooper Black" charset="0"/>
                <a:cs typeface="Cooper Black" charset="0"/>
              </a:rPr>
              <a:t>négatif</a:t>
            </a:r>
            <a:r>
              <a:rPr lang="en-US" altLang="zh-HK" sz="4000" dirty="0">
                <a:latin typeface="Cooper Black" charset="0"/>
                <a:ea typeface="Cooper Black" charset="0"/>
                <a:cs typeface="Cooper Black" charset="0"/>
              </a:rPr>
              <a:t> </a:t>
            </a:r>
            <a:r>
              <a:rPr lang="en-US" altLang="zh-HK" sz="4000" dirty="0" smtClean="0">
                <a:latin typeface="Cooper Black" charset="0"/>
                <a:ea typeface="Cooper Black" charset="0"/>
                <a:cs typeface="Cooper Black" charset="0"/>
              </a:rPr>
              <a:t>(negative present) de </a:t>
            </a:r>
            <a:r>
              <a:rPr lang="en-US" altLang="zh-HK" sz="4000" b="1" dirty="0">
                <a:latin typeface="Cooper Black" charset="0"/>
                <a:ea typeface="Cooper Black" charset="0"/>
                <a:cs typeface="Cooper Black" charset="0"/>
              </a:rPr>
              <a:t>se</a:t>
            </a:r>
            <a:r>
              <a:rPr lang="en-US" altLang="zh-HK" sz="4000" dirty="0">
                <a:latin typeface="Cooper Black" charset="0"/>
                <a:ea typeface="Cooper Black" charset="0"/>
                <a:cs typeface="Cooper Black" charset="0"/>
              </a:rPr>
              <a:t> </a:t>
            </a:r>
            <a:r>
              <a:rPr lang="en-US" altLang="zh-HK" sz="4000" b="1" dirty="0" err="1" smtClean="0">
                <a:latin typeface="Cooper Black" charset="0"/>
                <a:ea typeface="Cooper Black" charset="0"/>
                <a:cs typeface="Cooper Black" charset="0"/>
              </a:rPr>
              <a:t>maquiller</a:t>
            </a:r>
            <a:r>
              <a:rPr lang="en-US" altLang="zh-HK" sz="4000" b="1" dirty="0" smtClean="0">
                <a:latin typeface="Cooper Black" charset="0"/>
                <a:ea typeface="Cooper Black" charset="0"/>
                <a:cs typeface="Cooper Black" charset="0"/>
              </a:rPr>
              <a:t> (put on makeup)</a:t>
            </a:r>
            <a:endParaRPr lang="en-US" altLang="zh-HK" sz="4000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2293937"/>
            <a:ext cx="12039600" cy="3276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HK" sz="2800" b="1" dirty="0"/>
              <a:t>Je</a:t>
            </a:r>
            <a:r>
              <a:rPr lang="en-US" altLang="zh-HK" sz="2800" dirty="0"/>
              <a:t> </a:t>
            </a:r>
            <a:r>
              <a:rPr lang="en-US" altLang="zh-HK" sz="2800" dirty="0">
                <a:solidFill>
                  <a:srgbClr val="C00000"/>
                </a:solidFill>
              </a:rPr>
              <a:t>ne</a:t>
            </a:r>
            <a:r>
              <a:rPr lang="en-US" altLang="zh-HK" sz="2800" dirty="0"/>
              <a:t> </a:t>
            </a:r>
            <a:r>
              <a:rPr lang="en-US" altLang="zh-HK" sz="2800" i="1" dirty="0"/>
              <a:t>me</a:t>
            </a:r>
            <a:r>
              <a:rPr lang="en-US" altLang="zh-HK" sz="2800" dirty="0"/>
              <a:t> </a:t>
            </a:r>
            <a:r>
              <a:rPr lang="en-US" altLang="zh-HK" sz="2800" dirty="0" err="1"/>
              <a:t>maquille</a:t>
            </a:r>
            <a:r>
              <a:rPr lang="en-US" altLang="zh-HK" sz="2800" dirty="0"/>
              <a:t> </a:t>
            </a:r>
            <a:r>
              <a:rPr lang="en-US" altLang="zh-HK" sz="2800" dirty="0" smtClean="0">
                <a:solidFill>
                  <a:srgbClr val="C00000"/>
                </a:solidFill>
              </a:rPr>
              <a:t>pas </a:t>
            </a:r>
            <a:r>
              <a:rPr lang="en-US" altLang="zh-HK" sz="2800" dirty="0" smtClean="0"/>
              <a:t>(I don’t put on makeup)</a:t>
            </a:r>
            <a:endParaRPr lang="en-US" altLang="zh-HK" sz="2800" dirty="0"/>
          </a:p>
          <a:p>
            <a:pPr>
              <a:lnSpc>
                <a:spcPct val="90000"/>
              </a:lnSpc>
            </a:pPr>
            <a:r>
              <a:rPr lang="en-US" altLang="zh-HK" sz="2800" b="1" dirty="0" err="1"/>
              <a:t>Tu</a:t>
            </a:r>
            <a:r>
              <a:rPr lang="en-US" altLang="zh-HK" sz="2800" dirty="0"/>
              <a:t> </a:t>
            </a:r>
            <a:r>
              <a:rPr lang="en-US" altLang="zh-HK" sz="2800" dirty="0">
                <a:solidFill>
                  <a:srgbClr val="C00000"/>
                </a:solidFill>
              </a:rPr>
              <a:t>ne</a:t>
            </a:r>
            <a:r>
              <a:rPr lang="en-US" altLang="zh-HK" sz="2800" dirty="0"/>
              <a:t> </a:t>
            </a:r>
            <a:r>
              <a:rPr lang="en-US" altLang="zh-HK" sz="2800" i="1" dirty="0" err="1"/>
              <a:t>te</a:t>
            </a:r>
            <a:r>
              <a:rPr lang="en-US" altLang="zh-HK" sz="2800" dirty="0"/>
              <a:t> </a:t>
            </a:r>
            <a:r>
              <a:rPr lang="en-US" altLang="zh-HK" sz="2800" dirty="0" err="1"/>
              <a:t>maquilles</a:t>
            </a:r>
            <a:r>
              <a:rPr lang="en-US" altLang="zh-HK" sz="2800" dirty="0"/>
              <a:t> </a:t>
            </a:r>
            <a:r>
              <a:rPr lang="en-US" altLang="zh-HK" sz="2800" dirty="0" smtClean="0">
                <a:solidFill>
                  <a:srgbClr val="C00000"/>
                </a:solidFill>
              </a:rPr>
              <a:t>pas </a:t>
            </a:r>
            <a:r>
              <a:rPr lang="en-US" altLang="zh-HK" sz="2800" dirty="0" smtClean="0"/>
              <a:t>(You don’t put on makeup)</a:t>
            </a:r>
            <a:endParaRPr lang="en-US" altLang="zh-HK" sz="2800" dirty="0"/>
          </a:p>
          <a:p>
            <a:pPr>
              <a:lnSpc>
                <a:spcPct val="90000"/>
              </a:lnSpc>
            </a:pPr>
            <a:r>
              <a:rPr lang="en-US" altLang="zh-HK" sz="2800" b="1" dirty="0"/>
              <a:t>Il</a:t>
            </a:r>
            <a:r>
              <a:rPr lang="en-US" altLang="zh-HK" sz="2800" dirty="0"/>
              <a:t>/</a:t>
            </a:r>
            <a:r>
              <a:rPr lang="en-US" altLang="zh-HK" sz="2800" b="1" dirty="0"/>
              <a:t>Elle</a:t>
            </a:r>
            <a:r>
              <a:rPr lang="en-US" altLang="zh-HK" sz="2800" dirty="0"/>
              <a:t>/</a:t>
            </a:r>
            <a:r>
              <a:rPr lang="en-US" altLang="zh-HK" sz="2800" b="1" dirty="0"/>
              <a:t>On</a:t>
            </a:r>
            <a:r>
              <a:rPr lang="en-US" altLang="zh-HK" sz="2800" dirty="0"/>
              <a:t> </a:t>
            </a:r>
            <a:r>
              <a:rPr lang="en-US" altLang="zh-HK" sz="2800" dirty="0">
                <a:solidFill>
                  <a:srgbClr val="C00000"/>
                </a:solidFill>
              </a:rPr>
              <a:t>ne</a:t>
            </a:r>
            <a:r>
              <a:rPr lang="en-US" altLang="zh-HK" sz="2800" dirty="0"/>
              <a:t> </a:t>
            </a:r>
            <a:r>
              <a:rPr lang="en-US" altLang="zh-HK" sz="2800" i="1" dirty="0"/>
              <a:t>se</a:t>
            </a:r>
            <a:r>
              <a:rPr lang="en-US" altLang="zh-HK" sz="2800" dirty="0"/>
              <a:t> </a:t>
            </a:r>
            <a:r>
              <a:rPr lang="en-US" altLang="zh-HK" sz="2800" dirty="0" err="1"/>
              <a:t>maquille</a:t>
            </a:r>
            <a:r>
              <a:rPr lang="en-US" altLang="zh-HK" sz="2800" dirty="0"/>
              <a:t> </a:t>
            </a:r>
            <a:r>
              <a:rPr lang="en-US" altLang="zh-HK" sz="2800" dirty="0" smtClean="0">
                <a:solidFill>
                  <a:srgbClr val="C00000"/>
                </a:solidFill>
              </a:rPr>
              <a:t>pas </a:t>
            </a:r>
            <a:r>
              <a:rPr lang="en-US" altLang="zh-HK" sz="2800" dirty="0" smtClean="0"/>
              <a:t>( He/she/one doesn’t put on makeup)</a:t>
            </a:r>
            <a:endParaRPr lang="en-US" altLang="zh-HK" sz="2800" dirty="0"/>
          </a:p>
          <a:p>
            <a:pPr>
              <a:lnSpc>
                <a:spcPct val="90000"/>
              </a:lnSpc>
            </a:pPr>
            <a:r>
              <a:rPr lang="en-US" altLang="zh-HK" sz="2800" b="1" dirty="0"/>
              <a:t>Nous</a:t>
            </a:r>
            <a:r>
              <a:rPr lang="en-US" altLang="zh-HK" sz="2800" dirty="0"/>
              <a:t> </a:t>
            </a:r>
            <a:r>
              <a:rPr lang="en-US" altLang="zh-HK" sz="2800" dirty="0">
                <a:solidFill>
                  <a:srgbClr val="C00000"/>
                </a:solidFill>
              </a:rPr>
              <a:t>ne</a:t>
            </a:r>
            <a:r>
              <a:rPr lang="en-US" altLang="zh-HK" sz="2800" dirty="0"/>
              <a:t> </a:t>
            </a:r>
            <a:r>
              <a:rPr lang="en-US" altLang="zh-HK" sz="2800" i="1" dirty="0"/>
              <a:t>nous</a:t>
            </a:r>
            <a:r>
              <a:rPr lang="en-US" altLang="zh-HK" sz="2800" dirty="0"/>
              <a:t> </a:t>
            </a:r>
            <a:r>
              <a:rPr lang="en-US" altLang="zh-HK" sz="2800" dirty="0" err="1"/>
              <a:t>maquillons</a:t>
            </a:r>
            <a:r>
              <a:rPr lang="en-US" altLang="zh-HK" sz="2800" dirty="0"/>
              <a:t> </a:t>
            </a:r>
            <a:r>
              <a:rPr lang="en-US" altLang="zh-HK" sz="2800" dirty="0" smtClean="0">
                <a:solidFill>
                  <a:srgbClr val="C00000"/>
                </a:solidFill>
              </a:rPr>
              <a:t>pas </a:t>
            </a:r>
            <a:r>
              <a:rPr lang="en-US" altLang="zh-HK" sz="2800" dirty="0" smtClean="0"/>
              <a:t>(We don’t put on makeup)</a:t>
            </a:r>
            <a:endParaRPr lang="en-US" altLang="zh-HK" sz="2800" dirty="0"/>
          </a:p>
          <a:p>
            <a:pPr>
              <a:lnSpc>
                <a:spcPct val="90000"/>
              </a:lnSpc>
            </a:pPr>
            <a:r>
              <a:rPr lang="en-US" altLang="zh-HK" sz="2800" b="1" dirty="0" err="1"/>
              <a:t>Vous</a:t>
            </a:r>
            <a:r>
              <a:rPr lang="en-US" altLang="zh-HK" sz="2800" dirty="0"/>
              <a:t> </a:t>
            </a:r>
            <a:r>
              <a:rPr lang="en-US" altLang="zh-HK" sz="2800" dirty="0">
                <a:solidFill>
                  <a:srgbClr val="C00000"/>
                </a:solidFill>
              </a:rPr>
              <a:t>ne</a:t>
            </a:r>
            <a:r>
              <a:rPr lang="en-US" altLang="zh-HK" sz="2800" dirty="0"/>
              <a:t> </a:t>
            </a:r>
            <a:r>
              <a:rPr lang="en-US" altLang="zh-HK" sz="2800" i="1" dirty="0" err="1"/>
              <a:t>vous</a:t>
            </a:r>
            <a:r>
              <a:rPr lang="en-US" altLang="zh-HK" sz="2800" dirty="0"/>
              <a:t> </a:t>
            </a:r>
            <a:r>
              <a:rPr lang="en-US" altLang="zh-HK" sz="2800" dirty="0" err="1"/>
              <a:t>maquillez</a:t>
            </a:r>
            <a:r>
              <a:rPr lang="en-US" altLang="zh-HK" sz="2800" dirty="0"/>
              <a:t> </a:t>
            </a:r>
            <a:r>
              <a:rPr lang="en-US" altLang="zh-HK" sz="2800" dirty="0" smtClean="0">
                <a:solidFill>
                  <a:srgbClr val="C00000"/>
                </a:solidFill>
              </a:rPr>
              <a:t>pas </a:t>
            </a:r>
            <a:r>
              <a:rPr lang="en-US" altLang="zh-HK" sz="2800" dirty="0" smtClean="0"/>
              <a:t>(You (</a:t>
            </a:r>
            <a:r>
              <a:rPr lang="en-US" altLang="zh-HK" sz="2800" dirty="0" err="1" smtClean="0"/>
              <a:t>pl</a:t>
            </a:r>
            <a:r>
              <a:rPr lang="en-US" altLang="zh-HK" sz="2800" dirty="0" smtClean="0"/>
              <a:t>) don’t put on makeup)</a:t>
            </a:r>
            <a:endParaRPr lang="en-US" altLang="zh-HK" sz="2800" dirty="0"/>
          </a:p>
          <a:p>
            <a:pPr>
              <a:lnSpc>
                <a:spcPct val="90000"/>
              </a:lnSpc>
            </a:pPr>
            <a:r>
              <a:rPr lang="en-US" altLang="zh-HK" sz="2800" b="1" dirty="0" err="1"/>
              <a:t>Ils</a:t>
            </a:r>
            <a:r>
              <a:rPr lang="en-US" altLang="zh-HK" sz="2800" dirty="0"/>
              <a:t>/</a:t>
            </a:r>
            <a:r>
              <a:rPr lang="en-US" altLang="zh-HK" sz="2800" b="1" dirty="0" err="1"/>
              <a:t>Elles</a:t>
            </a:r>
            <a:r>
              <a:rPr lang="en-US" altLang="zh-HK" sz="2800" dirty="0"/>
              <a:t> </a:t>
            </a:r>
            <a:r>
              <a:rPr lang="en-US" altLang="zh-HK" sz="2800" dirty="0">
                <a:solidFill>
                  <a:srgbClr val="C00000"/>
                </a:solidFill>
              </a:rPr>
              <a:t>ne</a:t>
            </a:r>
            <a:r>
              <a:rPr lang="en-US" altLang="zh-HK" sz="2800" dirty="0"/>
              <a:t> </a:t>
            </a:r>
            <a:r>
              <a:rPr lang="en-US" altLang="zh-HK" sz="2800" i="1" dirty="0"/>
              <a:t>se</a:t>
            </a:r>
            <a:r>
              <a:rPr lang="en-US" altLang="zh-HK" sz="2800" dirty="0"/>
              <a:t> </a:t>
            </a:r>
            <a:r>
              <a:rPr lang="en-US" altLang="zh-HK" sz="2800" dirty="0" err="1"/>
              <a:t>maquillent</a:t>
            </a:r>
            <a:r>
              <a:rPr lang="en-US" altLang="zh-HK" sz="2800" dirty="0"/>
              <a:t> </a:t>
            </a:r>
            <a:r>
              <a:rPr lang="en-US" altLang="zh-HK" sz="2800" dirty="0" smtClean="0">
                <a:solidFill>
                  <a:srgbClr val="C00000"/>
                </a:solidFill>
              </a:rPr>
              <a:t>pas </a:t>
            </a:r>
            <a:r>
              <a:rPr lang="en-US" altLang="zh-HK" sz="2800" dirty="0" smtClean="0"/>
              <a:t>(They don’t put on makeup</a:t>
            </a:r>
            <a:r>
              <a:rPr lang="en-US" altLang="zh-HK" dirty="0" smtClean="0"/>
              <a:t>)</a:t>
            </a:r>
            <a:endParaRPr lang="en-US" altLang="zh-HK" dirty="0"/>
          </a:p>
        </p:txBody>
      </p:sp>
      <p:pic>
        <p:nvPicPr>
          <p:cNvPr id="5" name="Picture 5" descr="&#10;makeup.gif                                                     00045062Macintosh HD                   B7464D7A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5080000"/>
            <a:ext cx="1828800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18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113</TotalTime>
  <Words>433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Cooper Black</vt:lpstr>
      <vt:lpstr>新細明體</vt:lpstr>
      <vt:lpstr>Wingdings 3</vt:lpstr>
      <vt:lpstr>Ion Boardroom</vt:lpstr>
      <vt:lpstr>Reflexive Verbs with Passé Composé</vt:lpstr>
      <vt:lpstr>Reflexive Verbs</vt:lpstr>
      <vt:lpstr>PowerPoint Presentation</vt:lpstr>
      <vt:lpstr>Reflexive pronouns for Subject pronouns</vt:lpstr>
      <vt:lpstr>PowerPoint Presentation</vt:lpstr>
      <vt:lpstr>Passé Composé of Reflexive Verbs</vt:lpstr>
      <vt:lpstr>Passé Composé of Reflexive Verbs Examples</vt:lpstr>
      <vt:lpstr>Negation</vt:lpstr>
      <vt:lpstr>PowerPoint Presentation</vt:lpstr>
      <vt:lpstr>Negation with Passé Composé</vt:lpstr>
      <vt:lpstr>Negation with Passé Composé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Reflexive Verbs</dc:title>
  <dc:creator>Nicki George</dc:creator>
  <cp:lastModifiedBy>George, Nekhesha</cp:lastModifiedBy>
  <cp:revision>10</cp:revision>
  <dcterms:created xsi:type="dcterms:W3CDTF">2020-03-02T16:19:52Z</dcterms:created>
  <dcterms:modified xsi:type="dcterms:W3CDTF">2020-03-03T19:12:49Z</dcterms:modified>
</cp:coreProperties>
</file>